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58" r:id="rId5"/>
    <p:sldId id="265" r:id="rId6"/>
    <p:sldId id="303" r:id="rId7"/>
    <p:sldId id="266" r:id="rId8"/>
    <p:sldId id="267" r:id="rId9"/>
    <p:sldId id="268" r:id="rId10"/>
    <p:sldId id="273" r:id="rId11"/>
    <p:sldId id="274" r:id="rId12"/>
    <p:sldId id="275" r:id="rId13"/>
    <p:sldId id="296" r:id="rId14"/>
    <p:sldId id="316" r:id="rId15"/>
    <p:sldId id="281" r:id="rId16"/>
    <p:sldId id="321" r:id="rId17"/>
    <p:sldId id="288" r:id="rId18"/>
    <p:sldId id="289" r:id="rId19"/>
    <p:sldId id="270" r:id="rId20"/>
    <p:sldId id="278" r:id="rId21"/>
    <p:sldId id="282" r:id="rId22"/>
    <p:sldId id="290" r:id="rId23"/>
    <p:sldId id="291" r:id="rId24"/>
    <p:sldId id="292" r:id="rId25"/>
    <p:sldId id="293" r:id="rId26"/>
    <p:sldId id="295" r:id="rId27"/>
    <p:sldId id="294" r:id="rId28"/>
    <p:sldId id="297" r:id="rId29"/>
    <p:sldId id="304" r:id="rId30"/>
    <p:sldId id="299" r:id="rId31"/>
    <p:sldId id="306" r:id="rId32"/>
    <p:sldId id="305" r:id="rId33"/>
    <p:sldId id="298" r:id="rId34"/>
    <p:sldId id="300" r:id="rId35"/>
    <p:sldId id="301" r:id="rId36"/>
    <p:sldId id="307" r:id="rId37"/>
    <p:sldId id="309" r:id="rId38"/>
    <p:sldId id="310" r:id="rId39"/>
    <p:sldId id="311" r:id="rId40"/>
    <p:sldId id="312" r:id="rId41"/>
    <p:sldId id="313" r:id="rId42"/>
    <p:sldId id="314" r:id="rId43"/>
    <p:sldId id="31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theme" Target="theme/theme1.xml" /><Relationship Id="rId8" Type="http://schemas.openxmlformats.org/officeDocument/2006/relationships/slide" Target="slides/slide7.xml" 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4E497-6186-482A-A3A3-3A4F4599283E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6A9C-E7DF-4A72-86BE-B6F544DA15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3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Times New Roman" panose="02020603050405020304" pitchFamily="18" charset="0"/>
              </a:rPr>
              <a:t>That are completely</a:t>
            </a:r>
            <a:r>
              <a:rPr lang="en-US" altLang="en-US" baseline="0" dirty="0">
                <a:latin typeface="Times New Roman" panose="02020603050405020304" pitchFamily="18" charset="0"/>
              </a:rPr>
              <a:t> new </a:t>
            </a:r>
            <a:r>
              <a:rPr lang="en-US" altLang="en-US" dirty="0">
                <a:latin typeface="Times New Roman" panose="02020603050405020304" pitchFamily="18" charset="0"/>
              </a:rPr>
              <a:t>or that are known but occur in a new geographic area or that suddenly increase in frequency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A9C-E7DF-4A72-86BE-B6F544DA15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7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itchFamily="34" charset="0"/>
              </a:rPr>
              <a:t>Dr. KANUPRIYA CHATURVEDI</a:t>
            </a:r>
          </a:p>
        </p:txBody>
      </p:sp>
      <p:sp>
        <p:nvSpPr>
          <p:cNvPr id="56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150D5F-A960-41C0-A143-B1C9CD9A4E6E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4988"/>
            <a:ext cx="5483225" cy="4113212"/>
          </a:xfrm>
          <a:noFill/>
          <a:ln/>
        </p:spPr>
        <p:txBody>
          <a:bodyPr/>
          <a:lstStyle/>
          <a:p>
            <a:pPr eaLnBrk="1" hangingPunct="1"/>
            <a:r>
              <a:rPr lang="en-US" altLang="en-US" dirty="0">
                <a:latin typeface="Arial" pitchFamily="34" charset="0"/>
              </a:rPr>
              <a:t>Avian flu (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ducks, chickens, pigs, whales, horses, and seals)</a:t>
            </a:r>
            <a:endParaRPr lang="en-US" altLang="en-US" dirty="0">
              <a:latin typeface="Arial" pitchFamily="34" charset="0"/>
            </a:endParaRPr>
          </a:p>
          <a:p>
            <a:pPr eaLnBrk="1" hangingPunct="1"/>
            <a:r>
              <a:rPr lang="en-US" altLang="en-US" dirty="0" err="1">
                <a:latin typeface="Arial" pitchFamily="34" charset="0"/>
              </a:rPr>
              <a:t>Nipah</a:t>
            </a:r>
            <a:r>
              <a:rPr lang="en-US" altLang="en-US" dirty="0">
                <a:latin typeface="Arial" pitchFamily="34" charset="0"/>
              </a:rPr>
              <a:t> (fruit bats, pigs, cattle)</a:t>
            </a: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Ebola – fruit bats , primates (West </a:t>
            </a:r>
            <a:r>
              <a:rPr lang="en-US" altLang="en-US" dirty="0" err="1">
                <a:latin typeface="Arial" pitchFamily="34" charset="0"/>
              </a:rPr>
              <a:t>africa</a:t>
            </a:r>
            <a:r>
              <a:rPr lang="en-US" altLang="en-US" dirty="0">
                <a:latin typeface="Arial" pitchFamily="34" charset="0"/>
              </a:rPr>
              <a:t>)</a:t>
            </a: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Marburg – Fruit bats (Uganda)</a:t>
            </a: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Lyme – deer ticks</a:t>
            </a: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Lassa – rats (House rats in Africa)</a:t>
            </a:r>
          </a:p>
          <a:p>
            <a:pPr eaLnBrk="1" hangingPunct="1"/>
            <a:r>
              <a:rPr lang="en-US" altLang="en-US" dirty="0">
                <a:latin typeface="Arial" pitchFamily="34" charset="0"/>
              </a:rPr>
              <a:t>Hanta- mouse (deer mouse- USA, Canada)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itchFamily="34" charset="0"/>
              </a:rPr>
              <a:t>Dr. KANUPRIYA CHATURVEDI</a:t>
            </a:r>
          </a:p>
        </p:txBody>
      </p:sp>
      <p:sp>
        <p:nvSpPr>
          <p:cNvPr id="808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90193-8847-4303-8221-70FCAE0338D0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809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itchFamily="34" charset="0"/>
              </a:rPr>
              <a:t>Dr. KANUPRIYA CHATURVEDI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0586A9-1CD9-4618-9E55-67C778D487D7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itchFamily="34" charset="0"/>
              </a:rPr>
              <a:t>Dr. KANUPRIYA CHATURVEDI</a:t>
            </a:r>
          </a:p>
        </p:txBody>
      </p:sp>
      <p:sp>
        <p:nvSpPr>
          <p:cNvPr id="727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C82674-EF6D-4414-8117-3677910B6ABF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8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4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1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27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6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4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5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9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A699D-AF81-47FC-856E-0A973DB01439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AB277-F6C4-4F50-B807-93C82ACDC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9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.vml" /><Relationship Id="rId5" Type="http://schemas.openxmlformats.org/officeDocument/2006/relationships/image" Target="../media/image12.png" /><Relationship Id="rId4" Type="http://schemas.openxmlformats.org/officeDocument/2006/relationships/oleObject" Target="../embeddings/oleObject1.bin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 /><Relationship Id="rId3" Type="http://schemas.openxmlformats.org/officeDocument/2006/relationships/image" Target="../media/image3.png" /><Relationship Id="rId7" Type="http://schemas.openxmlformats.org/officeDocument/2006/relationships/image" Target="../media/image7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11" Type="http://schemas.openxmlformats.org/officeDocument/2006/relationships/image" Target="../media/image10.jpeg" /><Relationship Id="rId5" Type="http://schemas.openxmlformats.org/officeDocument/2006/relationships/image" Target="../media/image5.jpeg" /><Relationship Id="rId10" Type="http://schemas.openxmlformats.org/officeDocument/2006/relationships/hyperlink" Target="http://en.wikipedia.org/wiki/Image:Pteropus_vampyrus1.jpg" TargetMode="External" /><Relationship Id="rId4" Type="http://schemas.openxmlformats.org/officeDocument/2006/relationships/image" Target="../media/image4.jpeg" /><Relationship Id="rId9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Emerging and re-emerging infections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9737" y="5094514"/>
            <a:ext cx="8142514" cy="8033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Nadisha</a:t>
            </a:r>
            <a:r>
              <a:rPr lang="en-US" dirty="0"/>
              <a:t> </a:t>
            </a:r>
            <a:r>
              <a:rPr lang="en-US" dirty="0" err="1"/>
              <a:t>Badanasinghe</a:t>
            </a:r>
            <a:endParaRPr lang="en-US" dirty="0"/>
          </a:p>
          <a:p>
            <a:r>
              <a:rPr lang="en-US" dirty="0"/>
              <a:t>Senior Lecturer</a:t>
            </a:r>
          </a:p>
        </p:txBody>
      </p:sp>
    </p:spTree>
    <p:extLst>
      <p:ext uri="{BB962C8B-B14F-4D97-AF65-F5344CB8AC3E}">
        <p14:creationId xmlns:p14="http://schemas.microsoft.com/office/powerpoint/2010/main" val="252886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61" y="0"/>
            <a:ext cx="10515600" cy="1325563"/>
          </a:xfrm>
        </p:spPr>
        <p:txBody>
          <a:bodyPr/>
          <a:lstStyle/>
          <a:p>
            <a:r>
              <a:rPr lang="en-US" dirty="0"/>
              <a:t>Humans inhabiting new areas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75" y="1136308"/>
            <a:ext cx="10515600" cy="4351338"/>
          </a:xfrm>
        </p:spPr>
        <p:txBody>
          <a:bodyPr/>
          <a:lstStyle/>
          <a:p>
            <a:r>
              <a:rPr lang="en-US" altLang="en-US" dirty="0"/>
              <a:t>Humans themselves penetrate/ modify unpopulated regions- come closer to animal reservoirs/ vectors (Yellow fever, Malaria, Lyme disease)</a:t>
            </a:r>
          </a:p>
          <a:p>
            <a:r>
              <a:rPr lang="en-US" altLang="en-US" dirty="0"/>
              <a:t>Animal displacement in search of food after deforestation/ climate change (Lassa fever)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" y="3728378"/>
            <a:ext cx="4702985" cy="3129622"/>
          </a:xfrm>
          <a:prstGeom prst="rect">
            <a:avLst/>
          </a:prstGeom>
        </p:spPr>
      </p:pic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8018586" y="2980714"/>
          <a:ext cx="3510206" cy="3877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Image" r:id="rId4" imgW="7373379" imgH="5001323" progId="">
                  <p:embed/>
                </p:oleObj>
              </mc:Choice>
              <mc:Fallback>
                <p:oleObj name="Image" r:id="rId4" imgW="7373379" imgH="5001323" progId="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505" t="2818" r="25862" b="739"/>
                      <a:stretch>
                        <a:fillRect/>
                      </a:stretch>
                    </p:blipFill>
                    <p:spPr bwMode="auto">
                      <a:xfrm>
                        <a:off x="8018586" y="2980714"/>
                        <a:ext cx="3510206" cy="387728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591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human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Unsafe sexual practices (HIV, </a:t>
            </a:r>
            <a:r>
              <a:rPr lang="en-US" altLang="en-US" dirty="0" err="1"/>
              <a:t>Gonorrhoea</a:t>
            </a:r>
            <a:r>
              <a:rPr lang="en-US" altLang="en-US" dirty="0"/>
              <a:t>, Syphilis)</a:t>
            </a:r>
          </a:p>
          <a:p>
            <a:r>
              <a:rPr lang="en-US" altLang="en-US" dirty="0"/>
              <a:t>Changes in agricultural &amp; food production patterns- food-borne infectious agents (E. coli)</a:t>
            </a:r>
          </a:p>
          <a:p>
            <a:r>
              <a:rPr lang="en-US" altLang="en-US" dirty="0"/>
              <a:t>Increased international travel (Influenza)</a:t>
            </a:r>
          </a:p>
          <a:p>
            <a:r>
              <a:rPr lang="en-US" altLang="en-US" dirty="0"/>
              <a:t>Outdoor activity (Hanta)</a:t>
            </a:r>
          </a:p>
          <a:p>
            <a:r>
              <a:rPr lang="en-US" altLang="en-US" dirty="0"/>
              <a:t>Medical and sexual tourism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2965" y="4071717"/>
            <a:ext cx="5769035" cy="278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6752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Climate &amp; changing ecosystems</a:t>
            </a:r>
          </a:p>
          <a:p>
            <a:r>
              <a:rPr lang="en-US" altLang="en-US" dirty="0"/>
              <a:t>Economic development &amp; Land use (urbanization, deforestation)</a:t>
            </a:r>
          </a:p>
          <a:p>
            <a:r>
              <a:rPr lang="en-US" altLang="en-US" dirty="0"/>
              <a:t>Technology &amp; industry (food processing &amp; handling)</a:t>
            </a:r>
          </a:p>
          <a:p>
            <a:r>
              <a:rPr lang="en-US" altLang="en-US" dirty="0"/>
              <a:t>International travel &amp; commerce </a:t>
            </a:r>
          </a:p>
          <a:p>
            <a:r>
              <a:rPr lang="en-US" altLang="en-US" dirty="0"/>
              <a:t>Breakdown of public health measure (war, unrest, overcrowding)</a:t>
            </a:r>
          </a:p>
          <a:p>
            <a:r>
              <a:rPr lang="en-US" altLang="en-US" dirty="0"/>
              <a:t>Deterioration in surveillance systems (lack of political will)</a:t>
            </a:r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1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141046" cy="243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1350" y="0"/>
            <a:ext cx="6179209" cy="243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93061"/>
            <a:ext cx="6063175" cy="456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1299" y="2350330"/>
            <a:ext cx="6180701" cy="461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51914" y="1927274"/>
            <a:ext cx="1063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Nino‐ Triggers natural disasters &amp; related outbreaks of infectious diseases (Malaria, Cholera)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951" y="3319975"/>
            <a:ext cx="108321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Global warming spread of  Dengue, </a:t>
            </a:r>
            <a:r>
              <a:rPr lang="en-US" sz="3400" b="1" dirty="0" err="1">
                <a:solidFill>
                  <a:schemeClr val="bg1"/>
                </a:solidFill>
              </a:rPr>
              <a:t>Leishmaniasis</a:t>
            </a:r>
            <a:r>
              <a:rPr lang="en-US" sz="3400" b="1" dirty="0">
                <a:solidFill>
                  <a:schemeClr val="bg1"/>
                </a:solidFill>
              </a:rPr>
              <a:t>, </a:t>
            </a:r>
            <a:r>
              <a:rPr lang="en-US" sz="3400" b="1" dirty="0" err="1">
                <a:solidFill>
                  <a:schemeClr val="bg1"/>
                </a:solidFill>
              </a:rPr>
              <a:t>Filariasis</a:t>
            </a:r>
            <a:endParaRPr lang="en-US" sz="3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4818" name="AutoShape 2" descr="Image result for defores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926" y="323073"/>
            <a:ext cx="10733649" cy="6313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941342" y="1758462"/>
            <a:ext cx="92424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</a:rPr>
              <a:t>Deforestation forces animals into closer human contact- increased possibility for agents to breach species barrier between animals &amp; humans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705" y="0"/>
            <a:ext cx="10509757" cy="6968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1482436"/>
            <a:ext cx="84512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Overcrowding causes rapid spread of infectious diseases.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altLang="en-US" sz="3600" b="1" dirty="0">
                <a:solidFill>
                  <a:schemeClr val="bg1"/>
                </a:solidFill>
              </a:rPr>
              <a:t>Growth of densely populated cities, substandard housing, unsafe water, poor sanitation, overcrowding, indoor air pollution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6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7800109" cy="690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09" y="0"/>
            <a:ext cx="4391891" cy="71310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2715491"/>
            <a:ext cx="70519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Different farming practices have  led to the emergence and spread of infections from farm animals to humans ex. </a:t>
            </a:r>
            <a:r>
              <a:rPr lang="en-US" altLang="en-US" sz="3200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Salmonella </a:t>
            </a: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species, Mad cow” </a:t>
            </a:r>
            <a:r>
              <a:rPr lang="en-US" altLang="en-US" sz="32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diseas</a:t>
            </a: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3200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E. coli </a:t>
            </a: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O157:H7, </a:t>
            </a:r>
            <a:r>
              <a:rPr lang="en-US" altLang="en-US" sz="32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Nipah</a:t>
            </a: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virus, West Nile virus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4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668124" cy="474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figure_08_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5899" y="0"/>
            <a:ext cx="56261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26060" y="327022"/>
            <a:ext cx="9669231" cy="637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International trade of goods and services through&#10;international border facilitate the spread of diseases&#10;by bringing patho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" y="235854"/>
            <a:ext cx="11499273" cy="651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43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  <a:p>
            <a:pPr lvl="1"/>
            <a:r>
              <a:rPr lang="en-US" dirty="0"/>
              <a:t>Emerging infections</a:t>
            </a:r>
          </a:p>
          <a:p>
            <a:pPr lvl="1"/>
            <a:r>
              <a:rPr lang="en-US" dirty="0"/>
              <a:t>Re-emerging infections</a:t>
            </a:r>
          </a:p>
          <a:p>
            <a:pPr lvl="1"/>
            <a:endParaRPr lang="en-US" dirty="0"/>
          </a:p>
          <a:p>
            <a:r>
              <a:rPr lang="en-US" dirty="0"/>
              <a:t>Factors contributing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Prevention and control</a:t>
            </a:r>
          </a:p>
        </p:txBody>
      </p:sp>
    </p:spTree>
    <p:extLst>
      <p:ext uri="{BB962C8B-B14F-4D97-AF65-F5344CB8AC3E}">
        <p14:creationId xmlns:p14="http://schemas.microsoft.com/office/powerpoint/2010/main" val="1203328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travel and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Globalization of travel and trade </a:t>
            </a:r>
          </a:p>
          <a:p>
            <a:pPr lvl="1"/>
            <a:r>
              <a:rPr lang="en-US" dirty="0"/>
              <a:t>Increased international travel (Influenza)</a:t>
            </a:r>
          </a:p>
          <a:p>
            <a:pPr lvl="1"/>
            <a:r>
              <a:rPr lang="en-US" dirty="0" err="1"/>
              <a:t>Aedes</a:t>
            </a:r>
            <a:r>
              <a:rPr lang="en-US" dirty="0"/>
              <a:t> </a:t>
            </a:r>
            <a:r>
              <a:rPr lang="en-US" dirty="0" err="1"/>
              <a:t>albopictus</a:t>
            </a:r>
            <a:r>
              <a:rPr lang="en-US" dirty="0"/>
              <a:t> mosquito eggs in shipments of used </a:t>
            </a:r>
            <a:r>
              <a:rPr lang="en-US" dirty="0" err="1"/>
              <a:t>tyres</a:t>
            </a:r>
            <a:r>
              <a:rPr lang="en-US" dirty="0"/>
              <a:t> – dengue fever </a:t>
            </a:r>
          </a:p>
          <a:p>
            <a:pPr lvl="1"/>
            <a:r>
              <a:rPr lang="en-US" dirty="0"/>
              <a:t>long-distance travel – TB, SARS(2003)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Wild animal trade </a:t>
            </a:r>
          </a:p>
          <a:p>
            <a:pPr lvl="1"/>
            <a:r>
              <a:rPr lang="en-US" dirty="0"/>
              <a:t>Monkey Pox </a:t>
            </a:r>
          </a:p>
        </p:txBody>
      </p:sp>
    </p:spTree>
    <p:extLst>
      <p:ext uri="{BB962C8B-B14F-4D97-AF65-F5344CB8AC3E}">
        <p14:creationId xmlns:p14="http://schemas.microsoft.com/office/powerpoint/2010/main" val="414054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859" y="28342"/>
            <a:ext cx="9688279" cy="6801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1254" y="3305989"/>
            <a:ext cx="804949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War and political conflicts breakdown public health infrastructure 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altLang="en-US" sz="3200" b="1" dirty="0">
                <a:solidFill>
                  <a:schemeClr val="bg1"/>
                </a:solidFill>
              </a:rPr>
              <a:t>Problem of refugees &amp; displaced persons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5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public health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Decrease in chlorine in water supplies lead to rapid spread of cholera in South America.</a:t>
            </a:r>
          </a:p>
          <a:p>
            <a:r>
              <a:rPr lang="en-US" dirty="0"/>
              <a:t>Non functioning water plant in Wisconsin, USA lead to outbreak of waterborne cryptosporidium.</a:t>
            </a:r>
          </a:p>
          <a:p>
            <a:r>
              <a:rPr lang="en-US" dirty="0"/>
              <a:t>Inadequate vaccinations and Diphtheria in former USSR independent countries.</a:t>
            </a:r>
          </a:p>
          <a:p>
            <a:r>
              <a:rPr lang="en-US" dirty="0"/>
              <a:t>Discontinued mosquito control efforts and dengue and malaria re‐emergence.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91911" y="0"/>
            <a:ext cx="98971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25415" y="0"/>
            <a:ext cx="101741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37791" y="450167"/>
            <a:ext cx="9905348" cy="620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8473" y="253218"/>
            <a:ext cx="10673644" cy="636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44549" y="567899"/>
            <a:ext cx="10112656" cy="629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36431" y="1"/>
            <a:ext cx="9721472" cy="697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Bioterrorism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828801"/>
            <a:ext cx="11533717" cy="430371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Possible deliberate release of infectious agents by dissident individuals or terrorist groups</a:t>
            </a:r>
          </a:p>
          <a:p>
            <a:pPr eaLnBrk="1" hangingPunct="1"/>
            <a:r>
              <a:rPr lang="en-US" altLang="en-US" dirty="0"/>
              <a:t>Attractive instruments of terror- easy to produce, mass casualties, difficult to detect, widespread panic &amp; civil disruption</a:t>
            </a:r>
          </a:p>
          <a:p>
            <a:r>
              <a:rPr lang="en-US" altLang="en-US" dirty="0"/>
              <a:t>Highest potential- </a:t>
            </a:r>
            <a:r>
              <a:rPr lang="en-US" altLang="en-US" i="1" dirty="0"/>
              <a:t>B. </a:t>
            </a:r>
            <a:r>
              <a:rPr lang="en-US" altLang="en-US" i="1" dirty="0" err="1"/>
              <a:t>anthracis</a:t>
            </a:r>
            <a:r>
              <a:rPr lang="en-US" altLang="en-US" i="1" dirty="0"/>
              <a:t>, C. </a:t>
            </a:r>
            <a:r>
              <a:rPr lang="en-US" altLang="en-US" i="1" dirty="0" err="1"/>
              <a:t>botulinum</a:t>
            </a:r>
            <a:r>
              <a:rPr lang="en-US" altLang="en-US" i="1" dirty="0"/>
              <a:t> </a:t>
            </a:r>
            <a:r>
              <a:rPr lang="en-US" altLang="en-US" dirty="0"/>
              <a:t>toxin, </a:t>
            </a:r>
            <a:r>
              <a:rPr lang="en-US" altLang="en-US" i="1" dirty="0"/>
              <a:t>F. </a:t>
            </a:r>
            <a:r>
              <a:rPr lang="en-US" altLang="en-US" i="1" dirty="0" err="1"/>
              <a:t>tularensis</a:t>
            </a:r>
            <a:r>
              <a:rPr lang="en-US" altLang="en-US" dirty="0"/>
              <a:t>, </a:t>
            </a:r>
            <a:r>
              <a:rPr lang="en-US" altLang="en-US" i="1" dirty="0"/>
              <a:t>Y. </a:t>
            </a:r>
            <a:r>
              <a:rPr lang="en-US" altLang="en-US" i="1" dirty="0" err="1"/>
              <a:t>pestis</a:t>
            </a:r>
            <a:r>
              <a:rPr lang="en-US" altLang="en-US" dirty="0"/>
              <a:t>, </a:t>
            </a:r>
            <a:r>
              <a:rPr lang="en-US" altLang="en-US" dirty="0" err="1"/>
              <a:t>Variola</a:t>
            </a:r>
            <a:r>
              <a:rPr lang="en-US" altLang="en-US" dirty="0"/>
              <a:t> virus, Viral </a:t>
            </a:r>
            <a:r>
              <a:rPr lang="en-US" altLang="en-US" dirty="0" err="1"/>
              <a:t>haemorrhagic</a:t>
            </a:r>
            <a:r>
              <a:rPr lang="en-US" altLang="en-US" dirty="0"/>
              <a:t> fever viruses</a:t>
            </a:r>
          </a:p>
          <a:p>
            <a:r>
              <a:rPr lang="en-US" altLang="en-US" dirty="0"/>
              <a:t>Likeliest route- aerosol dissemination  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02" y="0"/>
            <a:ext cx="10515600" cy="1325563"/>
          </a:xfrm>
        </p:spPr>
        <p:txBody>
          <a:bodyPr/>
          <a:lstStyle/>
          <a:p>
            <a:r>
              <a:rPr lang="en-US" dirty="0"/>
              <a:t>Emerging infections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528" y="1334708"/>
            <a:ext cx="10515600" cy="4351338"/>
          </a:xfrm>
        </p:spPr>
        <p:txBody>
          <a:bodyPr/>
          <a:lstStyle/>
          <a:p>
            <a:r>
              <a:rPr lang="en-US" altLang="en-US" dirty="0"/>
              <a:t>Infections that not occurred in humans before or that occurred only in small numbers in isolated places</a:t>
            </a:r>
          </a:p>
          <a:p>
            <a:endParaRPr lang="en-US" altLang="en-US" dirty="0"/>
          </a:p>
          <a:p>
            <a:r>
              <a:rPr lang="en-US" dirty="0"/>
              <a:t>The World Health Organization warned in its 2007 report that infectious diseases are emerging at a rate that has not been seen before.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Since the 1970s about 40 infectious diseases have been discovered, including </a:t>
            </a:r>
            <a:r>
              <a:rPr lang="en-US" b="1" dirty="0"/>
              <a:t>SARS, Ebola, Avian flu, and Swine flu, HIV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2310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nature_ID spread.2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58354" y="0"/>
            <a:ext cx="11270429" cy="6224954"/>
          </a:xfrm>
        </p:spPr>
      </p:pic>
      <p:sp>
        <p:nvSpPr>
          <p:cNvPr id="5" name="Rectangle 4"/>
          <p:cNvSpPr/>
          <p:nvPr/>
        </p:nvSpPr>
        <p:spPr>
          <a:xfrm>
            <a:off x="1713729" y="6488668"/>
            <a:ext cx="1927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en-US" b="1" dirty="0">
                <a:solidFill>
                  <a:srgbClr val="993937"/>
                </a:solidFill>
                <a:latin typeface="Calibri" pitchFamily="34" charset="0"/>
              </a:rPr>
              <a:t>Emerging diseases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1547446" y="6513342"/>
            <a:ext cx="182880" cy="168812"/>
          </a:xfrm>
          <a:prstGeom prst="ellipse">
            <a:avLst/>
          </a:prstGeom>
          <a:solidFill>
            <a:srgbClr val="A40000"/>
          </a:solidFill>
          <a:ln w="9525">
            <a:solidFill>
              <a:srgbClr val="8000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 dirty="0">
              <a:solidFill>
                <a:srgbClr val="FF6600"/>
              </a:solidFill>
              <a:latin typeface="Calibri"/>
              <a:ea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9122" y="6488668"/>
            <a:ext cx="2243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en-US" b="1" dirty="0">
                <a:solidFill>
                  <a:srgbClr val="376092"/>
                </a:solidFill>
                <a:latin typeface="Calibri" pitchFamily="34" charset="0"/>
              </a:rPr>
              <a:t>Re-emerging diseases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923888" y="6523844"/>
            <a:ext cx="152400" cy="152400"/>
          </a:xfrm>
          <a:prstGeom prst="ellipse">
            <a:avLst/>
          </a:prstGeom>
          <a:gradFill rotWithShape="1">
            <a:gsLst>
              <a:gs pos="0">
                <a:srgbClr val="009973"/>
              </a:gs>
              <a:gs pos="33000">
                <a:srgbClr val="009973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rgbClr val="0E223A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defTabSz="457200" eaLnBrk="1" hangingPunct="1">
              <a:defRPr/>
            </a:pPr>
            <a:endParaRPr lang="en-US" b="1">
              <a:solidFill>
                <a:srgbClr val="4F81BD"/>
              </a:solidFill>
              <a:latin typeface="Arial" pitchFamily="34" charset="0"/>
              <a:ea typeface="ＭＳ Ｐゴシック" pitchFamily="34" charset="-128"/>
            </a:endParaRPr>
          </a:p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itle 1"/>
          <p:cNvSpPr>
            <a:spLocks noGrp="1"/>
          </p:cNvSpPr>
          <p:nvPr>
            <p:ph type="title" idx="4294967295"/>
          </p:nvPr>
        </p:nvSpPr>
        <p:spPr>
          <a:xfrm>
            <a:off x="711590" y="0"/>
            <a:ext cx="10515600" cy="1325563"/>
          </a:xfrm>
        </p:spPr>
        <p:txBody>
          <a:bodyPr anchor="ctr"/>
          <a:lstStyle/>
          <a:p>
            <a:r>
              <a:rPr lang="en-US" dirty="0"/>
              <a:t>Influenza A H1N1 2009 </a:t>
            </a:r>
            <a:endParaRPr lang="en-IN" altLang="en-US" dirty="0"/>
          </a:p>
        </p:txBody>
      </p:sp>
      <p:sp>
        <p:nvSpPr>
          <p:cNvPr id="67588" name="Content Placeholder 2"/>
          <p:cNvSpPr>
            <a:spLocks noGrp="1"/>
          </p:cNvSpPr>
          <p:nvPr>
            <p:ph idx="4294967295"/>
          </p:nvPr>
        </p:nvSpPr>
        <p:spPr>
          <a:xfrm>
            <a:off x="457980" y="1556824"/>
            <a:ext cx="11513625" cy="491431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April 2009 –an outbreak reported in USA and Mexico</a:t>
            </a:r>
          </a:p>
          <a:p>
            <a:pPr eaLnBrk="1" hangingPunct="1"/>
            <a:r>
              <a:rPr lang="en-US" altLang="en-US" sz="2400" dirty="0"/>
              <a:t>CDC identifies novel H1N1 </a:t>
            </a:r>
          </a:p>
          <a:p>
            <a:pPr lvl="1"/>
            <a:r>
              <a:rPr lang="en-US" sz="2000" dirty="0"/>
              <a:t>quadruple segment translocation in its RNA</a:t>
            </a:r>
          </a:p>
          <a:p>
            <a:pPr lvl="1"/>
            <a:r>
              <a:rPr lang="en-US" sz="2000" dirty="0"/>
              <a:t>genetic material originates from three different species: human, avian and swine</a:t>
            </a:r>
            <a:endParaRPr lang="en-US" altLang="en-US" sz="2000" dirty="0"/>
          </a:p>
          <a:p>
            <a:pPr eaLnBrk="1" hangingPunct="1"/>
            <a:r>
              <a:rPr lang="en-US" altLang="en-US" sz="2400" dirty="0"/>
              <a:t>April- WHO declares public health emergency and a pandemic alert</a:t>
            </a:r>
          </a:p>
          <a:p>
            <a:pPr lvl="1"/>
            <a:r>
              <a:rPr lang="en-US" sz="2000" dirty="0"/>
              <a:t>making it the first pandemic in 40 years</a:t>
            </a:r>
          </a:p>
          <a:p>
            <a:r>
              <a:rPr lang="en-US" altLang="en-US" sz="2400" dirty="0"/>
              <a:t>By May 5</a:t>
            </a:r>
            <a:r>
              <a:rPr lang="en-US" altLang="en-US" sz="2400" baseline="30000" dirty="0"/>
              <a:t>th</a:t>
            </a:r>
            <a:r>
              <a:rPr lang="en-US" altLang="en-US" sz="2400" dirty="0"/>
              <a:t> more than 1000 cases confirmed in 21 countries</a:t>
            </a:r>
          </a:p>
          <a:p>
            <a:r>
              <a:rPr lang="en-US" altLang="en-US" sz="2400" dirty="0"/>
              <a:t>Screening at airports for flu like symptoms (especially passengers coming from affected area)</a:t>
            </a:r>
          </a:p>
          <a:p>
            <a:r>
              <a:rPr lang="en-US" altLang="en-US" sz="2400" dirty="0"/>
              <a:t>Schools closed in many states in USA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KANUPRIYA CHATURVEDI</a:t>
            </a:r>
          </a:p>
        </p:txBody>
      </p:sp>
      <p:sp>
        <p:nvSpPr>
          <p:cNvPr id="71683" name="Slide Number Placeholder 1"/>
          <p:cNvSpPr txBox="1">
            <a:spLocks noGrp="1"/>
          </p:cNvSpPr>
          <p:nvPr/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hangingPunct="1"/>
            <a:fld id="{B1156464-9B28-4514-BF16-EEDD53FFF98C}" type="slidenum">
              <a:rPr lang="en-US" altLang="en-US" sz="1400"/>
              <a:pPr algn="r" eaLnBrk="1" hangingPunct="1"/>
              <a:t>32</a:t>
            </a:fld>
            <a:endParaRPr lang="en-US" altLang="en-US" sz="1400"/>
          </a:p>
        </p:txBody>
      </p:sp>
      <p:pic>
        <p:nvPicPr>
          <p:cNvPr id="71684" name="Picture 2" descr="http://www.who.int/entity/csr/don/h1n1_20090527_08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 of emerging infections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42" y="1727150"/>
            <a:ext cx="11161543" cy="5130849"/>
          </a:xfrm>
        </p:spPr>
        <p:txBody>
          <a:bodyPr>
            <a:normAutofit/>
          </a:bodyPr>
          <a:lstStyle/>
          <a:p>
            <a:r>
              <a:rPr lang="en-US" dirty="0"/>
              <a:t>Surveillance and Response</a:t>
            </a:r>
          </a:p>
          <a:p>
            <a:pPr lvl="1"/>
            <a:r>
              <a:rPr lang="en-US" dirty="0"/>
              <a:t>Public health surveillance &amp; response systems</a:t>
            </a:r>
          </a:p>
          <a:p>
            <a:pPr lvl="1"/>
            <a:r>
              <a:rPr lang="en-US" dirty="0"/>
              <a:t>Rapidly detect unusual, unexpected, unexplained disease patterns</a:t>
            </a:r>
          </a:p>
          <a:p>
            <a:pPr lvl="1"/>
            <a:r>
              <a:rPr lang="en-US" dirty="0"/>
              <a:t>Track &amp; exchange information in real time</a:t>
            </a:r>
          </a:p>
          <a:p>
            <a:pPr lvl="1"/>
            <a:r>
              <a:rPr lang="en-US" dirty="0"/>
              <a:t>Response effort that can quickly become global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Infrastructure and Training</a:t>
            </a:r>
          </a:p>
          <a:p>
            <a:pPr lvl="1"/>
            <a:r>
              <a:rPr lang="en-US" dirty="0"/>
              <a:t>Strengthen public health infrastructures for surveillance, response, and research</a:t>
            </a:r>
          </a:p>
          <a:p>
            <a:pPr lvl="1"/>
            <a:r>
              <a:rPr lang="en-US" dirty="0"/>
              <a:t>Provide the public health work force with the knowledge and tools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 and Control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6474"/>
            <a:ext cx="10515600" cy="4351338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Prompt implementation of prevention strategies and enhance communication</a:t>
            </a:r>
          </a:p>
          <a:p>
            <a:pPr lvl="1"/>
            <a:r>
              <a:rPr lang="en-US" dirty="0"/>
              <a:t>Increase global collaboration</a:t>
            </a:r>
          </a:p>
          <a:p>
            <a:pPr lvl="1"/>
            <a:r>
              <a:rPr lang="en-US" dirty="0"/>
              <a:t>Share technical expertise and resources</a:t>
            </a:r>
          </a:p>
          <a:p>
            <a:pPr lvl="1"/>
            <a:r>
              <a:rPr lang="en-US" dirty="0"/>
              <a:t>Provide training and infrastructure support globally</a:t>
            </a:r>
          </a:p>
          <a:p>
            <a:pPr lvl="1"/>
            <a:r>
              <a:rPr lang="en-US" dirty="0"/>
              <a:t>Ensure political support</a:t>
            </a:r>
          </a:p>
          <a:p>
            <a:pPr lvl="1"/>
            <a:r>
              <a:rPr lang="en-US" dirty="0"/>
              <a:t>Ensure judicious use of antibiotics</a:t>
            </a:r>
          </a:p>
          <a:p>
            <a:pPr lvl="1"/>
            <a:r>
              <a:rPr lang="en-US" dirty="0"/>
              <a:t>Vaccines for all</a:t>
            </a:r>
          </a:p>
          <a:p>
            <a:pPr lvl="1"/>
            <a:r>
              <a:rPr lang="en-US" dirty="0"/>
              <a:t>Improve vector and </a:t>
            </a:r>
            <a:r>
              <a:rPr lang="en-US" dirty="0" err="1"/>
              <a:t>zoonotic</a:t>
            </a:r>
            <a:r>
              <a:rPr lang="en-US" dirty="0"/>
              <a:t> control</a:t>
            </a:r>
          </a:p>
          <a:p>
            <a:pPr lvl="1"/>
            <a:r>
              <a:rPr lang="en-US" dirty="0"/>
              <a:t>Better and more widespread health education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391" y="1819589"/>
            <a:ext cx="3174609" cy="50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9822" y="0"/>
            <a:ext cx="9734843" cy="6788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Infections in travelers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Itinerary/ geographical area</a:t>
            </a:r>
          </a:p>
          <a:p>
            <a:r>
              <a:rPr lang="en-US" dirty="0"/>
              <a:t>Date/ season</a:t>
            </a:r>
          </a:p>
          <a:p>
            <a:r>
              <a:rPr lang="en-US" dirty="0"/>
              <a:t>Duration of stay</a:t>
            </a:r>
          </a:p>
          <a:p>
            <a:r>
              <a:rPr lang="en-US" dirty="0"/>
              <a:t>Type of accommodation</a:t>
            </a:r>
          </a:p>
          <a:p>
            <a:r>
              <a:rPr lang="en-US" dirty="0"/>
              <a:t>Purpose/ Exposures</a:t>
            </a:r>
          </a:p>
          <a:p>
            <a:r>
              <a:rPr lang="en-US" dirty="0"/>
              <a:t>Host</a:t>
            </a:r>
          </a:p>
          <a:p>
            <a:pPr lvl="1"/>
            <a:r>
              <a:rPr lang="en-US" dirty="0"/>
              <a:t>Age/ risk factors</a:t>
            </a:r>
          </a:p>
          <a:p>
            <a:pPr lvl="1"/>
            <a:r>
              <a:rPr lang="en-US" dirty="0"/>
              <a:t>Vaccination </a:t>
            </a:r>
            <a:r>
              <a:rPr lang="en-US" dirty="0" err="1"/>
              <a:t>ststus</a:t>
            </a:r>
            <a:endParaRPr lang="en-US" dirty="0"/>
          </a:p>
          <a:p>
            <a:pPr lvl="1"/>
            <a:r>
              <a:rPr lang="en-US" dirty="0"/>
              <a:t>Medication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related infections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81355" y="1814733"/>
          <a:ext cx="1164805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5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7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Parasitic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 err="1"/>
                        <a:t>Hep</a:t>
                      </a:r>
                      <a:r>
                        <a:rPr lang="en-US" sz="2400" dirty="0"/>
                        <a:t>. A, B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Yellow fever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Dengue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Other</a:t>
                      </a:r>
                      <a:r>
                        <a:rPr lang="en-US" sz="2400" baseline="0" dirty="0"/>
                        <a:t> viral </a:t>
                      </a:r>
                      <a:r>
                        <a:rPr lang="en-US" sz="2400" baseline="0" dirty="0" err="1"/>
                        <a:t>haemorrhagic</a:t>
                      </a:r>
                      <a:r>
                        <a:rPr lang="en-US" sz="2400" baseline="0" dirty="0"/>
                        <a:t> fevers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baseline="0" dirty="0"/>
                        <a:t>Rota, </a:t>
                      </a:r>
                      <a:r>
                        <a:rPr lang="en-US" sz="2400" baseline="0" dirty="0" err="1"/>
                        <a:t>Astro</a:t>
                      </a:r>
                      <a:r>
                        <a:rPr lang="en-US" sz="2400" baseline="0" dirty="0"/>
                        <a:t>, </a:t>
                      </a:r>
                      <a:r>
                        <a:rPr lang="en-US" sz="2400" baseline="0" dirty="0" err="1"/>
                        <a:t>Noro</a:t>
                      </a:r>
                      <a:endParaRPr lang="en-US" sz="2400" baseline="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baseline="0" dirty="0"/>
                        <a:t>Polio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baseline="0" dirty="0"/>
                        <a:t>JE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baseline="0" dirty="0"/>
                        <a:t>Rabies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2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Travelers’ </a:t>
                      </a:r>
                      <a:r>
                        <a:rPr lang="en-US" sz="2400" dirty="0" err="1"/>
                        <a:t>diarrhoea</a:t>
                      </a:r>
                      <a:r>
                        <a:rPr lang="en-US" sz="2400" dirty="0"/>
                        <a:t> (ETEC, </a:t>
                      </a:r>
                      <a:r>
                        <a:rPr lang="en-US" sz="2400" dirty="0" err="1"/>
                        <a:t>Campylo</a:t>
                      </a:r>
                      <a:r>
                        <a:rPr lang="en-US" sz="2400" dirty="0"/>
                        <a:t>,</a:t>
                      </a:r>
                      <a:r>
                        <a:rPr lang="en-US" sz="2400" baseline="0" dirty="0"/>
                        <a:t> Salmonella, </a:t>
                      </a:r>
                      <a:r>
                        <a:rPr lang="en-US" sz="2400" baseline="0" dirty="0" err="1"/>
                        <a:t>Shigella</a:t>
                      </a:r>
                      <a:r>
                        <a:rPr lang="en-US" sz="2400" baseline="0" dirty="0"/>
                        <a:t>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400" dirty="0"/>
                        <a:t>TB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 err="1"/>
                        <a:t>Leptospirosis</a:t>
                      </a:r>
                      <a:endParaRPr lang="en-US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Typhoid, Para-typhoid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 err="1"/>
                        <a:t>Ricketssia</a:t>
                      </a:r>
                      <a:endParaRPr lang="en-US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Meningitis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Plague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Endemic mycoses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Malaria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 err="1"/>
                        <a:t>Schistosomiasis</a:t>
                      </a:r>
                      <a:endParaRPr lang="en-US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 err="1"/>
                        <a:t>Trypanosomiasis</a:t>
                      </a:r>
                      <a:endParaRPr lang="en-US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 err="1"/>
                        <a:t>Leishmaniasis</a:t>
                      </a:r>
                      <a:endParaRPr lang="en-US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 err="1"/>
                        <a:t>Amoebiasis</a:t>
                      </a:r>
                      <a:endParaRPr lang="en-US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Pre-assessment</a:t>
            </a:r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Update routine vaccination</a:t>
            </a:r>
          </a:p>
          <a:p>
            <a:pPr lvl="1"/>
            <a:r>
              <a:rPr lang="en-US" dirty="0"/>
              <a:t>Td, MMR, Polio</a:t>
            </a:r>
          </a:p>
          <a:p>
            <a:pPr lvl="1"/>
            <a:endParaRPr lang="en-US" dirty="0"/>
          </a:p>
          <a:p>
            <a:r>
              <a:rPr lang="en-US" dirty="0"/>
              <a:t>Mandatory vaccines</a:t>
            </a:r>
          </a:p>
          <a:p>
            <a:pPr lvl="1"/>
            <a:r>
              <a:rPr lang="en-US" dirty="0"/>
              <a:t>Yellow fever  - Africa, S. America</a:t>
            </a:r>
          </a:p>
          <a:p>
            <a:pPr lvl="1"/>
            <a:r>
              <a:rPr lang="en-US" dirty="0"/>
              <a:t>Meningococcal – Sub-Saharan African belt, Hajj pilgrims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0"/>
            <a:ext cx="10515600" cy="1325563"/>
          </a:xfrm>
        </p:spPr>
        <p:txBody>
          <a:bodyPr/>
          <a:lstStyle/>
          <a:p>
            <a:r>
              <a:rPr lang="en-GB" altLang="en-US" dirty="0"/>
              <a:t>Re-emerging infections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488000"/>
            <a:ext cx="1164336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Infections that once were major public health problem globally or in a particular country, and then had fallen to such low levels, and now are becoming a health problem to a significant proportion of the population</a:t>
            </a:r>
          </a:p>
          <a:p>
            <a:r>
              <a:rPr lang="en-US" altLang="en-US" sz="2400" dirty="0"/>
              <a:t>Many of these diseases were thought to be controlled through antibiotics.</a:t>
            </a:r>
          </a:p>
          <a:p>
            <a:pPr lvl="1"/>
            <a:r>
              <a:rPr lang="en-US" altLang="en-US" sz="2000" dirty="0"/>
              <a:t>In some cases the re-emerging disease is resistant to antibiotics.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0938" r="39999" b="76192"/>
          <a:stretch>
            <a:fillRect/>
          </a:stretch>
        </p:blipFill>
        <p:spPr bwMode="auto">
          <a:xfrm>
            <a:off x="393895" y="4121833"/>
            <a:ext cx="3953022" cy="512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fall08tbmap (fall08tbmap.gif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9"/>
          <a:stretch>
            <a:fillRect/>
          </a:stretch>
        </p:blipFill>
        <p:spPr bwMode="auto">
          <a:xfrm>
            <a:off x="6020972" y="3578343"/>
            <a:ext cx="5767753" cy="298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006905" y="6488668"/>
            <a:ext cx="618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prevalence of XDR-TB among MDR-TB cases,  2002-2007  WHO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6679" r="39999" b="25781"/>
          <a:stretch>
            <a:fillRect/>
          </a:stretch>
        </p:blipFill>
        <p:spPr bwMode="auto">
          <a:xfrm>
            <a:off x="309489" y="4600134"/>
            <a:ext cx="4208427" cy="208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1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647218" cy="4737821"/>
          </a:xfrm>
        </p:spPr>
        <p:txBody>
          <a:bodyPr/>
          <a:lstStyle/>
          <a:p>
            <a:r>
              <a:rPr lang="en-US" dirty="0"/>
              <a:t>Vaccination according to destination/ activities/ stay</a:t>
            </a:r>
          </a:p>
          <a:p>
            <a:pPr lvl="1"/>
            <a:r>
              <a:rPr lang="en-US" dirty="0"/>
              <a:t>Developing countries</a:t>
            </a:r>
          </a:p>
          <a:p>
            <a:pPr lvl="2"/>
            <a:r>
              <a:rPr lang="en-US" dirty="0" err="1"/>
              <a:t>Hep</a:t>
            </a:r>
            <a:r>
              <a:rPr lang="en-US" dirty="0"/>
              <a:t>. A, B, </a:t>
            </a:r>
          </a:p>
          <a:p>
            <a:pPr lvl="2"/>
            <a:r>
              <a:rPr lang="en-US" dirty="0"/>
              <a:t>Typhoid</a:t>
            </a:r>
          </a:p>
          <a:p>
            <a:pPr lvl="2"/>
            <a:r>
              <a:rPr lang="en-US" dirty="0"/>
              <a:t>Influenza</a:t>
            </a:r>
          </a:p>
          <a:p>
            <a:pPr lvl="2"/>
            <a:r>
              <a:rPr lang="en-US" dirty="0"/>
              <a:t>Polio – Pilgrims to India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Adventure/ long stay</a:t>
            </a:r>
          </a:p>
          <a:p>
            <a:pPr lvl="2"/>
            <a:r>
              <a:rPr lang="en-US" dirty="0"/>
              <a:t>JE – S/E Asia, Indian subcontinent</a:t>
            </a:r>
          </a:p>
          <a:p>
            <a:pPr lvl="2"/>
            <a:r>
              <a:rPr lang="en-US" dirty="0"/>
              <a:t>Rabies – Africa, L. America, Asia</a:t>
            </a:r>
          </a:p>
          <a:p>
            <a:pPr lvl="2"/>
            <a:r>
              <a:rPr lang="en-US" dirty="0"/>
              <a:t>Cholera – medical aid workers in disaster areas/ refugee camps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Travelers’ </a:t>
            </a:r>
            <a:r>
              <a:rPr lang="en-US" dirty="0" err="1"/>
              <a:t>diarrhoea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Antibiotic prophylaxis </a:t>
            </a:r>
            <a:r>
              <a:rPr lang="en-US" u="sng" dirty="0"/>
              <a:t>not indicated </a:t>
            </a:r>
            <a:r>
              <a:rPr lang="en-US" dirty="0"/>
              <a:t>for all</a:t>
            </a:r>
          </a:p>
          <a:p>
            <a:pPr lvl="2"/>
            <a:r>
              <a:rPr lang="en-US" sz="2400" dirty="0"/>
              <a:t>Indicated only for</a:t>
            </a:r>
          </a:p>
          <a:p>
            <a:pPr lvl="3"/>
            <a:r>
              <a:rPr lang="en-US" sz="2000" dirty="0"/>
              <a:t>Advanced HIV</a:t>
            </a:r>
          </a:p>
          <a:p>
            <a:pPr lvl="3"/>
            <a:r>
              <a:rPr lang="en-US" sz="2000" dirty="0"/>
              <a:t>Chronic medical problem</a:t>
            </a:r>
          </a:p>
          <a:p>
            <a:pPr lvl="3"/>
            <a:r>
              <a:rPr lang="en-US" sz="2000" dirty="0"/>
              <a:t>Those on a vital mission for a short period &lt; 2 weeks</a:t>
            </a:r>
          </a:p>
          <a:p>
            <a:pPr lvl="3"/>
            <a:r>
              <a:rPr lang="en-US" sz="2000" dirty="0" err="1"/>
              <a:t>Quinolone</a:t>
            </a:r>
            <a:r>
              <a:rPr lang="en-US" sz="2000" dirty="0"/>
              <a:t> oral once/ day only for trips &lt; 2 weeks</a:t>
            </a:r>
          </a:p>
          <a:p>
            <a:pPr lvl="3"/>
            <a:endParaRPr lang="en-US" sz="2000" dirty="0"/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Education</a:t>
            </a:r>
          </a:p>
          <a:p>
            <a:pPr marL="1885950" lvl="3" indent="-514350"/>
            <a:r>
              <a:rPr lang="en-US" dirty="0"/>
              <a:t>Diet</a:t>
            </a:r>
          </a:p>
          <a:p>
            <a:pPr marL="1885950" lvl="3" indent="-514350"/>
            <a:r>
              <a:rPr lang="en-US" dirty="0"/>
              <a:t>Self treatment</a:t>
            </a:r>
          </a:p>
          <a:p>
            <a:pPr marL="1428750" lvl="2" indent="-514350">
              <a:buFont typeface="+mj-lt"/>
              <a:buAutoNum type="arabicPeriod"/>
            </a:pPr>
            <a:endParaRPr lang="en-US" sz="2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Preventive behavior</a:t>
            </a:r>
          </a:p>
          <a:p>
            <a:pPr lvl="1"/>
            <a:r>
              <a:rPr lang="en-US" dirty="0"/>
              <a:t>Personal protection for arthropods</a:t>
            </a:r>
          </a:p>
          <a:p>
            <a:pPr lvl="1"/>
            <a:r>
              <a:rPr lang="en-US" dirty="0"/>
              <a:t>Food borne/ water borne</a:t>
            </a:r>
          </a:p>
          <a:p>
            <a:pPr lvl="1"/>
            <a:r>
              <a:rPr lang="en-US" dirty="0"/>
              <a:t>Sexual/ blood borne diseases</a:t>
            </a:r>
          </a:p>
          <a:p>
            <a:pPr lvl="1"/>
            <a:r>
              <a:rPr lang="en-US" dirty="0"/>
              <a:t>Water exposure/ activities</a:t>
            </a:r>
          </a:p>
          <a:p>
            <a:pPr lvl="2"/>
            <a:r>
              <a:rPr lang="en-US" dirty="0"/>
              <a:t>Adventure travelers against </a:t>
            </a:r>
            <a:r>
              <a:rPr lang="en-US" dirty="0" err="1"/>
              <a:t>Leptospirosis</a:t>
            </a:r>
            <a:r>
              <a:rPr lang="en-US" dirty="0"/>
              <a:t> (</a:t>
            </a:r>
            <a:r>
              <a:rPr lang="en-US" dirty="0" err="1"/>
              <a:t>Doxycycline</a:t>
            </a:r>
            <a:r>
              <a:rPr lang="en-US" dirty="0"/>
              <a:t> prophylaxis)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Prevention of TB – long stay travelers to TB endemic areas</a:t>
            </a:r>
          </a:p>
          <a:p>
            <a:pPr lvl="1"/>
            <a:r>
              <a:rPr lang="en-US" dirty="0" err="1"/>
              <a:t>Mantoux</a:t>
            </a:r>
            <a:r>
              <a:rPr lang="en-US" dirty="0"/>
              <a:t> test – pre- departure and annually</a:t>
            </a: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24347" y="2967335"/>
            <a:ext cx="455983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Thank you</a:t>
            </a:r>
          </a:p>
          <a:p>
            <a:pPr algn="ctr"/>
            <a:endParaRPr 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Any 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infections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2/3</a:t>
            </a:r>
            <a:r>
              <a:rPr lang="en-US" baseline="30000" dirty="0"/>
              <a:t>rd</a:t>
            </a:r>
            <a:r>
              <a:rPr lang="en-US" dirty="0"/>
              <a:t>  of emerging pathogens are </a:t>
            </a:r>
            <a:r>
              <a:rPr lang="en-US" dirty="0" err="1"/>
              <a:t>zoonotic</a:t>
            </a:r>
            <a:endParaRPr lang="en-US" dirty="0"/>
          </a:p>
          <a:p>
            <a:pPr lvl="1"/>
            <a:r>
              <a:rPr lang="en-US" dirty="0"/>
              <a:t>Viral </a:t>
            </a:r>
            <a:r>
              <a:rPr lang="en-US" dirty="0" err="1"/>
              <a:t>haemorrhagic</a:t>
            </a:r>
            <a:r>
              <a:rPr lang="en-US" dirty="0"/>
              <a:t> fevers</a:t>
            </a:r>
          </a:p>
          <a:p>
            <a:pPr lvl="1"/>
            <a:r>
              <a:rPr lang="en-US" dirty="0"/>
              <a:t>Hanta</a:t>
            </a:r>
          </a:p>
          <a:p>
            <a:pPr lvl="1"/>
            <a:r>
              <a:rPr lang="en-US" dirty="0" err="1"/>
              <a:t>Nipah</a:t>
            </a:r>
            <a:endParaRPr lang="en-US" dirty="0"/>
          </a:p>
          <a:p>
            <a:pPr lvl="1"/>
            <a:r>
              <a:rPr lang="en-US" dirty="0"/>
              <a:t>Avian influenza</a:t>
            </a:r>
          </a:p>
          <a:p>
            <a:r>
              <a:rPr lang="en-US" dirty="0"/>
              <a:t>Several factors that disturb the eco-system had contributed to emergence of infections</a:t>
            </a:r>
          </a:p>
        </p:txBody>
      </p:sp>
    </p:spTree>
    <p:extLst>
      <p:ext uri="{BB962C8B-B14F-4D97-AF65-F5344CB8AC3E}">
        <p14:creationId xmlns:p14="http://schemas.microsoft.com/office/powerpoint/2010/main" val="311019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357" y="390132"/>
            <a:ext cx="12626934" cy="12160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b="1" dirty="0"/>
              <a:t>Emerging </a:t>
            </a:r>
            <a:r>
              <a:rPr lang="en-US" altLang="en-US" sz="4800" b="1" dirty="0" err="1"/>
              <a:t>Zoonoses</a:t>
            </a:r>
            <a:r>
              <a:rPr lang="en-US" altLang="en-US" sz="4800" b="1" dirty="0"/>
              <a:t>: Human-animal interface</a:t>
            </a:r>
          </a:p>
        </p:txBody>
      </p:sp>
      <p:pic>
        <p:nvPicPr>
          <p:cNvPr id="55300" name="Picture 3" descr="AIvirus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053884" y="2115206"/>
            <a:ext cx="1927960" cy="1096528"/>
          </a:xfrm>
          <a:noFill/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409722" y="2043332"/>
            <a:ext cx="1965437" cy="1479552"/>
            <a:chOff x="2352" y="624"/>
            <a:chExt cx="796" cy="932"/>
          </a:xfrm>
        </p:grpSpPr>
        <p:pic>
          <p:nvPicPr>
            <p:cNvPr id="55322" name="Picture 5" descr="Marburg virus, electron micrograph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52" y="624"/>
              <a:ext cx="792" cy="629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55323" name="Text Box 6"/>
            <p:cNvSpPr txBox="1">
              <a:spLocks noChangeArrowheads="1"/>
            </p:cNvSpPr>
            <p:nvPr/>
          </p:nvSpPr>
          <p:spPr bwMode="auto">
            <a:xfrm>
              <a:off x="2538" y="1343"/>
              <a:ext cx="610" cy="213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altLang="en-US" sz="1600" dirty="0">
                  <a:latin typeface="Times New Roman" pitchFamily="18" charset="0"/>
                  <a:ea typeface="MS PGothic" pitchFamily="34" charset="-128"/>
                  <a:cs typeface="Arial" pitchFamily="34" charset="0"/>
                </a:rPr>
                <a:t>Marburg virus</a:t>
              </a:r>
              <a:endParaRPr lang="en-US" altLang="en-US" sz="1600" dirty="0">
                <a:latin typeface="Times New Roman" pitchFamily="18" charset="0"/>
                <a:ea typeface="MS PGothic" pitchFamily="34" charset="-128"/>
                <a:cs typeface="Arial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9129932" y="4100735"/>
            <a:ext cx="2827607" cy="1596680"/>
            <a:chOff x="0" y="1968"/>
            <a:chExt cx="1388" cy="777"/>
          </a:xfrm>
        </p:grpSpPr>
        <p:pic>
          <p:nvPicPr>
            <p:cNvPr id="55320" name="Picture 8" descr="txms_thb.jpg (3954 bytes)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6" y="1968"/>
              <a:ext cx="1012" cy="576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55321" name="Text Box 9"/>
            <p:cNvSpPr txBox="1">
              <a:spLocks noChangeArrowheads="1"/>
            </p:cNvSpPr>
            <p:nvPr/>
          </p:nvSpPr>
          <p:spPr bwMode="auto">
            <a:xfrm>
              <a:off x="0" y="2530"/>
              <a:ext cx="1388" cy="215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altLang="en-US" sz="1600">
                  <a:latin typeface="Times New Roman" pitchFamily="18" charset="0"/>
                  <a:ea typeface="MS PGothic" pitchFamily="34" charset="-128"/>
                  <a:cs typeface="Arial" pitchFamily="34" charset="0"/>
                </a:rPr>
                <a:t>Hantavirus Pulmonary Syndrome</a:t>
              </a:r>
              <a:endParaRPr lang="en-US" altLang="en-US" sz="1600">
                <a:latin typeface="Times New Roman" pitchFamily="18" charset="0"/>
                <a:ea typeface="MS PGothic" pitchFamily="34" charset="-128"/>
                <a:cs typeface="Arial" pitchFamily="34" charset="0"/>
              </a:endParaRP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7119066" y="2184008"/>
            <a:ext cx="1787536" cy="1412032"/>
            <a:chOff x="96" y="1056"/>
            <a:chExt cx="684" cy="783"/>
          </a:xfrm>
        </p:grpSpPr>
        <p:sp>
          <p:nvSpPr>
            <p:cNvPr id="55318" name="Text Box 11"/>
            <p:cNvSpPr txBox="1">
              <a:spLocks noChangeArrowheads="1"/>
            </p:cNvSpPr>
            <p:nvPr/>
          </p:nvSpPr>
          <p:spPr bwMode="auto">
            <a:xfrm>
              <a:off x="275" y="1651"/>
              <a:ext cx="477" cy="188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altLang="en-US" sz="1600" dirty="0">
                  <a:latin typeface="Times New Roman" pitchFamily="18" charset="0"/>
                  <a:ea typeface="MS PGothic" pitchFamily="34" charset="-128"/>
                  <a:cs typeface="Arial" pitchFamily="34" charset="0"/>
                </a:rPr>
                <a:t>Ebola virus</a:t>
              </a:r>
              <a:endParaRPr lang="en-US" altLang="en-US" sz="1600" dirty="0">
                <a:latin typeface="Times New Roman" pitchFamily="18" charset="0"/>
                <a:ea typeface="MS PGothic" pitchFamily="34" charset="-128"/>
                <a:cs typeface="Arial" pitchFamily="34" charset="0"/>
              </a:endParaRPr>
            </a:p>
          </p:txBody>
        </p:sp>
        <p:pic>
          <p:nvPicPr>
            <p:cNvPr id="55319" name="Picture 12" descr="ebolavir pictur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6" y="1056"/>
              <a:ext cx="684" cy="56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3011" y="4094875"/>
            <a:ext cx="2789901" cy="1408145"/>
            <a:chOff x="1584" y="1824"/>
            <a:chExt cx="1187" cy="991"/>
          </a:xfrm>
        </p:grpSpPr>
        <p:pic>
          <p:nvPicPr>
            <p:cNvPr id="55316" name="Picture 14" descr="bbur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584" y="1824"/>
              <a:ext cx="952" cy="72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55317" name="Text Box 15"/>
            <p:cNvSpPr txBox="1">
              <a:spLocks noChangeArrowheads="1"/>
            </p:cNvSpPr>
            <p:nvPr/>
          </p:nvSpPr>
          <p:spPr bwMode="auto">
            <a:xfrm>
              <a:off x="1632" y="2577"/>
              <a:ext cx="1139" cy="238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altLang="en-US" sz="1600">
                  <a:latin typeface="Times New Roman" pitchFamily="18" charset="0"/>
                  <a:ea typeface="MS PGothic" pitchFamily="34" charset="-128"/>
                  <a:cs typeface="Arial" pitchFamily="34" charset="0"/>
                </a:rPr>
                <a:t>Borrelia burgdorferi: Lyme</a:t>
              </a:r>
              <a:endParaRPr lang="en-US" altLang="en-US" sz="1600">
                <a:latin typeface="Times New Roman" pitchFamily="18" charset="0"/>
                <a:ea typeface="MS PGothic" pitchFamily="34" charset="-128"/>
                <a:cs typeface="Arial" pitchFamily="34" charset="0"/>
              </a:endParaRP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3415323" y="4100736"/>
            <a:ext cx="2423398" cy="1628652"/>
            <a:chOff x="2256" y="2784"/>
            <a:chExt cx="1036" cy="1034"/>
          </a:xfrm>
        </p:grpSpPr>
        <p:pic>
          <p:nvPicPr>
            <p:cNvPr id="55312" name="Picture 17" descr="From left to right: Ixodes scapularis adult female, adult male, nymph, larva on centimeter scale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56" y="2784"/>
              <a:ext cx="922" cy="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2256" y="3408"/>
              <a:ext cx="1036" cy="410"/>
              <a:chOff x="0" y="0"/>
              <a:chExt cx="2862" cy="988"/>
            </a:xfrm>
          </p:grpSpPr>
          <p:sp>
            <p:nvSpPr>
              <p:cNvPr id="55314" name="Rectangle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20" cy="9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 altLang="en-US" sz="3600"/>
              </a:p>
            </p:txBody>
          </p:sp>
          <p:sp>
            <p:nvSpPr>
              <p:cNvPr id="55315" name="Rectangle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62" cy="401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en-US" sz="1600" dirty="0">
                    <a:latin typeface="Times New Roman" pitchFamily="18" charset="0"/>
                    <a:ea typeface="MS PGothic" pitchFamily="34" charset="-128"/>
                    <a:cs typeface="Arial" pitchFamily="34" charset="0"/>
                  </a:rPr>
                  <a:t>Deer tick (</a:t>
                </a:r>
                <a:r>
                  <a:rPr lang="en-US" altLang="en-US" sz="1600" u="sng" dirty="0" err="1">
                    <a:latin typeface="Times New Roman" pitchFamily="18" charset="0"/>
                    <a:ea typeface="MS PGothic" pitchFamily="34" charset="-128"/>
                    <a:cs typeface="Arial" pitchFamily="34" charset="0"/>
                  </a:rPr>
                  <a:t>Ixodes</a:t>
                </a:r>
                <a:r>
                  <a:rPr lang="en-US" altLang="en-US" sz="1600" u="sng" dirty="0">
                    <a:latin typeface="Times New Roman" pitchFamily="18" charset="0"/>
                    <a:ea typeface="MS PGothic" pitchFamily="34" charset="-128"/>
                    <a:cs typeface="Arial" pitchFamily="34" charset="0"/>
                  </a:rPr>
                  <a:t>) </a:t>
                </a:r>
                <a:endParaRPr lang="en-US" altLang="en-US" sz="1600" dirty="0">
                  <a:latin typeface="Times New Roman" pitchFamily="18" charset="0"/>
                  <a:ea typeface="MS PGothic" pitchFamily="34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5853720" y="4100733"/>
            <a:ext cx="3146327" cy="1343616"/>
            <a:chOff x="3456" y="2880"/>
            <a:chExt cx="1412" cy="1005"/>
          </a:xfrm>
        </p:grpSpPr>
        <p:pic>
          <p:nvPicPr>
            <p:cNvPr id="55310" name="Picture 22" descr="Mastomys rodent (15523 bytes)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456" y="2880"/>
              <a:ext cx="1260" cy="713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55311" name="Text Box 23"/>
            <p:cNvSpPr txBox="1">
              <a:spLocks noChangeArrowheads="1"/>
            </p:cNvSpPr>
            <p:nvPr/>
          </p:nvSpPr>
          <p:spPr bwMode="auto">
            <a:xfrm>
              <a:off x="3538" y="3632"/>
              <a:ext cx="1330" cy="253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altLang="en-US" sz="1600" dirty="0" err="1">
                  <a:latin typeface="Times New Roman" pitchFamily="18" charset="0"/>
                  <a:ea typeface="MS PGothic" pitchFamily="34" charset="-128"/>
                  <a:cs typeface="Arial" pitchFamily="34" charset="0"/>
                </a:rPr>
                <a:t>Mostomys</a:t>
              </a:r>
              <a:r>
                <a:rPr lang="en-GB" altLang="en-US" sz="1600" dirty="0">
                  <a:latin typeface="Times New Roman" pitchFamily="18" charset="0"/>
                  <a:ea typeface="MS PGothic" pitchFamily="34" charset="-128"/>
                  <a:cs typeface="Arial" pitchFamily="34" charset="0"/>
                </a:rPr>
                <a:t> rodent: Lassa fever</a:t>
              </a:r>
              <a:endParaRPr lang="en-US" altLang="en-US" sz="1600" dirty="0">
                <a:latin typeface="Times New Roman" pitchFamily="18" charset="0"/>
                <a:ea typeface="MS PGothic" pitchFamily="34" charset="-128"/>
                <a:cs typeface="Arial" pitchFamily="34" charset="0"/>
              </a:endParaRPr>
            </a:p>
          </p:txBody>
        </p:sp>
      </p:grpSp>
      <p:sp>
        <p:nvSpPr>
          <p:cNvPr id="55307" name="Text Box 24"/>
          <p:cNvSpPr txBox="1">
            <a:spLocks noChangeArrowheads="1"/>
          </p:cNvSpPr>
          <p:nvPr/>
        </p:nvSpPr>
        <p:spPr bwMode="auto">
          <a:xfrm>
            <a:off x="1903828" y="3196883"/>
            <a:ext cx="2021058" cy="33855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8" charset="0"/>
                <a:cs typeface="Arial" pitchFamily="34" charset="0"/>
              </a:rPr>
              <a:t>Avian influenza virus</a:t>
            </a:r>
          </a:p>
        </p:txBody>
      </p:sp>
      <p:pic>
        <p:nvPicPr>
          <p:cNvPr id="55308" name="Picture 25" descr="Pteropus vampyrus (Malayan flying fox), one of the natural reservoirs of Nipah virus">
            <a:hlinkClick r:id="rId10" tooltip="Pteropus vampyrus (Malayan flying fox), one of the natural reservoirs of Nipah virus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11"/>
          <a:srcRect/>
          <a:stretch>
            <a:fillRect/>
          </a:stretch>
        </p:blipFill>
        <p:spPr>
          <a:xfrm>
            <a:off x="4761524" y="2225896"/>
            <a:ext cx="1840941" cy="928687"/>
          </a:xfrm>
        </p:spPr>
      </p:pic>
      <p:sp>
        <p:nvSpPr>
          <p:cNvPr id="55309" name="Text Box 26"/>
          <p:cNvSpPr txBox="1">
            <a:spLocks noChangeArrowheads="1"/>
          </p:cNvSpPr>
          <p:nvPr/>
        </p:nvSpPr>
        <p:spPr bwMode="auto">
          <a:xfrm>
            <a:off x="4615766" y="3267222"/>
            <a:ext cx="2021058" cy="33855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>
                <a:latin typeface="Times New Roman" pitchFamily="18" charset="0"/>
                <a:cs typeface="Arial" pitchFamily="34" charset="0"/>
              </a:rPr>
              <a:t>Bats: Nipah virus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Factors Contributing To Emergence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508" y="1690688"/>
            <a:ext cx="5197959" cy="483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4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Evolution of pathogenic infectious agents </a:t>
            </a:r>
          </a:p>
          <a:p>
            <a:pPr>
              <a:buNone/>
            </a:pPr>
            <a:r>
              <a:rPr lang="en-US" altLang="en-US" dirty="0"/>
              <a:t>	(microbial adaptation &amp; change)</a:t>
            </a:r>
          </a:p>
          <a:p>
            <a:r>
              <a:rPr lang="en-US" altLang="en-US" dirty="0"/>
              <a:t>Development of resistance to drugs </a:t>
            </a:r>
          </a:p>
          <a:p>
            <a:r>
              <a:rPr lang="en-US" altLang="en-US" dirty="0"/>
              <a:t>Resistance of vectors to pesticides</a:t>
            </a:r>
          </a:p>
          <a:p>
            <a:endParaRPr lang="en-US" altLang="en-US" dirty="0"/>
          </a:p>
          <a:p>
            <a:r>
              <a:rPr lang="en-US" altLang="en-US" dirty="0"/>
              <a:t>MDR and XDR TB</a:t>
            </a:r>
          </a:p>
          <a:p>
            <a:r>
              <a:rPr lang="en-US" altLang="en-US" dirty="0"/>
              <a:t>Multi-drug resistant P. falciparum</a:t>
            </a:r>
          </a:p>
          <a:p>
            <a:r>
              <a:rPr lang="en-US" altLang="en-US" dirty="0"/>
              <a:t>Multi-drug resistant bacteria – MRSA, ESBL, CRE, VRSA, VRE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5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demographic change (inhabiting new areas)</a:t>
            </a:r>
          </a:p>
          <a:p>
            <a:pPr lvl="1"/>
            <a:r>
              <a:rPr lang="en-US" dirty="0"/>
              <a:t>increase contact with animals and natural environment</a:t>
            </a:r>
          </a:p>
          <a:p>
            <a:pPr>
              <a:buNone/>
            </a:pPr>
            <a:r>
              <a:rPr lang="en-US" dirty="0"/>
              <a:t>• Human behavior (sexual &amp; drug use, sharing needles, drug abuse, body piercing)</a:t>
            </a:r>
          </a:p>
          <a:p>
            <a:pPr>
              <a:buNone/>
            </a:pPr>
            <a:r>
              <a:rPr lang="en-US" dirty="0"/>
              <a:t>• Human susceptibility to infection</a:t>
            </a:r>
          </a:p>
          <a:p>
            <a:pPr lvl="1"/>
            <a:r>
              <a:rPr lang="en-US" dirty="0" err="1"/>
              <a:t>Immunosuppression</a:t>
            </a:r>
            <a:r>
              <a:rPr lang="en-US" dirty="0"/>
              <a:t>,  stress and lifestyle changes </a:t>
            </a:r>
          </a:p>
          <a:p>
            <a:r>
              <a:rPr lang="en-US" altLang="en-US" dirty="0"/>
              <a:t>Poverty &amp; social inequality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95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1278</Words>
  <Application>Microsoft Office PowerPoint</Application>
  <PresentationFormat>Widescreen</PresentationFormat>
  <Paragraphs>243</Paragraphs>
  <Slides>43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Emerging and re-emerging infections</vt:lpstr>
      <vt:lpstr>Objectives</vt:lpstr>
      <vt:lpstr>Emerging infections</vt:lpstr>
      <vt:lpstr>Re-emerging infections</vt:lpstr>
      <vt:lpstr>Emerging infections</vt:lpstr>
      <vt:lpstr>Emerging Zoonoses: Human-animal interface</vt:lpstr>
      <vt:lpstr>Factors Contributing To Emergence</vt:lpstr>
      <vt:lpstr>Agent factors</vt:lpstr>
      <vt:lpstr>Host factors</vt:lpstr>
      <vt:lpstr>Humans inhabiting new areas</vt:lpstr>
      <vt:lpstr>Change in human behavior</vt:lpstr>
      <vt:lpstr>Environmental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International travel and trade</vt:lpstr>
      <vt:lpstr>PowerPoint Presentation</vt:lpstr>
      <vt:lpstr>Breakdown of public health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Bioterrorism</vt:lpstr>
      <vt:lpstr>PowerPoint Presentation</vt:lpstr>
      <vt:lpstr>Influenza A H1N1 2009 </vt:lpstr>
      <vt:lpstr>PowerPoint Presentation</vt:lpstr>
      <vt:lpstr>Prevention of emerging infections</vt:lpstr>
      <vt:lpstr>Prevention and Control </vt:lpstr>
      <vt:lpstr>PowerPoint Presentation</vt:lpstr>
      <vt:lpstr>Infections in travelers</vt:lpstr>
      <vt:lpstr>Thing to consider</vt:lpstr>
      <vt:lpstr>Travel related infections</vt:lpstr>
      <vt:lpstr>Prevention</vt:lpstr>
      <vt:lpstr>Prevention</vt:lpstr>
      <vt:lpstr>Prevention</vt:lpstr>
      <vt:lpstr>Prevention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and re-emerging infections</dc:title>
  <dc:creator>Admin</dc:creator>
  <cp:lastModifiedBy>isuru sampath rathnayake</cp:lastModifiedBy>
  <cp:revision>40</cp:revision>
  <dcterms:created xsi:type="dcterms:W3CDTF">2018-02-27T04:46:47Z</dcterms:created>
  <dcterms:modified xsi:type="dcterms:W3CDTF">2018-11-11T09:39:33Z</dcterms:modified>
</cp:coreProperties>
</file>